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331" r:id="rId4"/>
    <p:sldId id="332" r:id="rId5"/>
    <p:sldId id="333" r:id="rId6"/>
    <p:sldId id="334" r:id="rId7"/>
    <p:sldId id="336" r:id="rId8"/>
    <p:sldId id="263" r:id="rId9"/>
    <p:sldId id="325" r:id="rId10"/>
    <p:sldId id="265" r:id="rId11"/>
    <p:sldId id="326" r:id="rId12"/>
    <p:sldId id="327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A96"/>
    <a:srgbClr val="AFB6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4A2CB1-ECD6-1B41-8BA2-0F562241BB97}" v="67" dt="2022-02-18T12:28:05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95669"/>
  </p:normalViewPr>
  <p:slideViewPr>
    <p:cSldViewPr snapToGrid="0" snapToObjects="1">
      <p:cViewPr varScale="1">
        <p:scale>
          <a:sx n="109" d="100"/>
          <a:sy n="10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BFB33-E186-6044-AAB4-DFF2D7AE4469}" type="datetimeFigureOut">
              <a:rPr lang="de-DE" smtClean="0"/>
              <a:t>13.03.23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1E186-9ECE-B947-A4D6-786F0EE75D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7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B071F02-D1E1-BE4E-BA16-79ADFAA123EA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03E1-CBDC-4A43-B3ED-C0920EC24D74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7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B1702D-49F7-B946-8580-9D0D30ADC150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96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A7047-C52F-E045-BDDA-43FF993728BB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4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0CC453-1899-7642-B331-752D31DA578E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4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8A13C-59B1-4042-8340-8A55B738F2D1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2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736A-9275-0A46-843D-525F244BC8E7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65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3288-C63D-8D42-AB27-7943A2C9BF5E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7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734C0-6D4B-0346-9260-403A951A6B6C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74B990-56A1-B747-86BE-45F429B2A025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08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6AC5-F228-784B-AED6-5F7F871A0059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8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D9DC708-2E93-3F4F-9F4D-0BBC4D669B9B}" type="datetime1">
              <a:rPr lang="de-DE" smtClean="0"/>
              <a:t>13.03.23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756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jpe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CC2B463-6BD5-411E-A3CA-67A9FE003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E6F24-3E64-4893-9F13-7BEE01C8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6CE212-FE63-104F-A810-16F4A2057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Tw Cen MT Condensed" panose="020B0606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Infoelternabend zur </a:t>
            </a:r>
            <a:r>
              <a:rPr lang="de-DE" dirty="0" err="1">
                <a:solidFill>
                  <a:srgbClr val="FFFFFF"/>
                </a:solidFill>
                <a:latin typeface="Tw Cen MT Condensed" panose="020B0606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wahl</a:t>
            </a:r>
            <a:r>
              <a:rPr lang="de-DE" dirty="0">
                <a:solidFill>
                  <a:srgbClr val="FFFFFF"/>
                </a:solidFill>
                <a:latin typeface="Tw Cen MT Condensed" panose="020B0606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 der </a:t>
            </a:r>
            <a:br>
              <a:rPr lang="de-DE" dirty="0">
                <a:solidFill>
                  <a:srgbClr val="FFFFFF"/>
                </a:solidFill>
                <a:latin typeface="Tw Cen MT Condensed" panose="020B0606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de-DE" dirty="0">
                <a:solidFill>
                  <a:srgbClr val="FFFFFF"/>
                </a:solidFill>
                <a:latin typeface="Tw Cen MT Condensed" panose="020B0606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de-DE" dirty="0" err="1">
                <a:solidFill>
                  <a:srgbClr val="FFFFFF"/>
                </a:solidFill>
                <a:latin typeface="Tw Cen MT Condensed" panose="020B0606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fremdsprache</a:t>
            </a:r>
            <a:r>
              <a:rPr lang="de-DE" dirty="0">
                <a:solidFill>
                  <a:srgbClr val="FFFFFF"/>
                </a:solidFill>
                <a:latin typeface="Tw Cen MT Condensed" panose="020B0606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 im gymnasialzweig der </a:t>
            </a:r>
            <a:r>
              <a:rPr lang="de-DE" dirty="0" err="1">
                <a:solidFill>
                  <a:srgbClr val="FFFFFF"/>
                </a:solidFill>
                <a:latin typeface="Tw Cen MT Condensed" panose="020B0606020104020203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kgs</a:t>
            </a:r>
            <a:endParaRPr lang="de-DE" dirty="0">
              <a:solidFill>
                <a:srgbClr val="FFFFFF"/>
              </a:solidFill>
              <a:latin typeface="Tw Cen MT Condensed" panose="020B0606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CA31C4-2B04-0647-9206-A7E071A9D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bg2"/>
              </a:solidFill>
              <a:latin typeface="Tw Cen MT Condensed" panose="020B0606020104020203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888199-CD21-084C-B4F9-8EFC4221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70" y="2073097"/>
            <a:ext cx="1885463" cy="286399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25A6884-EAAB-BE38-00A1-B0FC3D7D5F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85"/>
    </mc:Choice>
    <mc:Fallback>
      <p:transition spd="slow" advTm="36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46E34E1-B02F-482E-89F3-EBE25579B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CB569-04D1-48E8-B481-E5ED93232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903E36-6DF4-4139-9B9A-3E7B71025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39F387-8D08-4ACA-9F1D-F614E3A22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FA69D9E-8740-49CA-BB0B-6F26D42C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0F3EE2-2BD4-4FB8-953E-F857E6CC4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8460918" y="774608"/>
            <a:ext cx="3113822" cy="3739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FRANKREICHAUSTAUSCH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2DFF97-37F0-4B79-AE93-D533C98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Bild 7">
            <a:extLst>
              <a:ext uri="{FF2B5EF4-FFF2-40B4-BE49-F238E27FC236}">
                <a16:creationId xmlns:a16="http://schemas.microsoft.com/office/drawing/2014/main" id="{1972CAD3-06BF-F683-C02F-DDEDDF4F0C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/>
          <a:srcRect l="11375" r="22759" b="2"/>
          <a:stretch/>
        </p:blipFill>
        <p:spPr>
          <a:xfrm>
            <a:off x="4038734" y="2904418"/>
            <a:ext cx="3995928" cy="3412518"/>
          </a:xfrm>
          <a:prstGeom prst="rect">
            <a:avLst/>
          </a:prstGeom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1A3FBC4-32E2-5A07-C4C6-0A66342E1D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8" r="-1" b="19345"/>
          <a:stretch/>
        </p:blipFill>
        <p:spPr bwMode="auto">
          <a:xfrm>
            <a:off x="5988088" y="452877"/>
            <a:ext cx="2048256" cy="234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8" descr="Bretagne 2.jpg">
            <a:extLst>
              <a:ext uri="{FF2B5EF4-FFF2-40B4-BE49-F238E27FC236}">
                <a16:creationId xmlns:a16="http://schemas.microsoft.com/office/drawing/2014/main" id="{8B5E2DDA-5DC7-D491-90AA-2DD4F6AC6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12887" b="6"/>
          <a:stretch/>
        </p:blipFill>
        <p:spPr bwMode="auto">
          <a:xfrm>
            <a:off x="1780885" y="3721239"/>
            <a:ext cx="2168338" cy="259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" descr="IMG_0113.JPG">
            <a:extLst>
              <a:ext uri="{FF2B5EF4-FFF2-40B4-BE49-F238E27FC236}">
                <a16:creationId xmlns:a16="http://schemas.microsoft.com/office/drawing/2014/main" id="{C2C5C285-5605-8811-6C45-534D087E3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566" y="475239"/>
            <a:ext cx="4069788" cy="3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EF0097-BA50-8B6C-6BD6-AFEDD24BF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7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3"/>
    </mc:Choice>
    <mc:Fallback>
      <p:transition spd="slow" advTm="6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CA8C65D-7200-4364-83A9-56FEE2B0C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BE0910E-BCC6-4CD1-9484-9DF343B84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4D0C3A9-2770-4D11-B0E3-39390FEB3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CC8D560-7D8D-4328-BF6D-992C83ECB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B2C2501-B64D-4866-AF9F-64F65F7CC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0"/>
            <a:ext cx="477254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Bild 6" descr="P1060709.JPG">
            <a:extLst>
              <a:ext uri="{FF2B5EF4-FFF2-40B4-BE49-F238E27FC236}">
                <a16:creationId xmlns:a16="http://schemas.microsoft.com/office/drawing/2014/main" id="{D6469F82-0603-0402-AC9A-06941C2B62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2" r="-3" b="15637"/>
          <a:stretch/>
        </p:blipFill>
        <p:spPr bwMode="auto">
          <a:xfrm>
            <a:off x="20" y="10"/>
            <a:ext cx="4544548" cy="421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A9A30F-6420-852C-BD52-A8849FC47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4" b="4191"/>
          <a:stretch/>
        </p:blipFill>
        <p:spPr bwMode="auto">
          <a:xfrm>
            <a:off x="4628829" y="10"/>
            <a:ext cx="7563171" cy="42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d 7" descr="P1060719.JPG">
            <a:extLst>
              <a:ext uri="{FF2B5EF4-FFF2-40B4-BE49-F238E27FC236}">
                <a16:creationId xmlns:a16="http://schemas.microsoft.com/office/drawing/2014/main" id="{8D826848-86BB-0BB9-5DCF-42F885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7" r="-3" b="3276"/>
          <a:stretch/>
        </p:blipFill>
        <p:spPr bwMode="auto">
          <a:xfrm>
            <a:off x="20" y="4310260"/>
            <a:ext cx="4544548" cy="25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B496DDB9-0BC9-40CD-B3AE-B57DC71D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67831"/>
            <a:ext cx="7552502" cy="2590169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5053894" y="9189061"/>
            <a:ext cx="6591957" cy="103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LATEINFAHRT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3F4845B-54A6-46F4-B0A0-95B580A9F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5326" y="4220158"/>
            <a:ext cx="7689094" cy="90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E75893-7178-DA26-67E7-48840C603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0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6"/>
    </mc:Choice>
    <mc:Fallback>
      <p:transition spd="slow" advTm="15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47">
            <a:extLst>
              <a:ext uri="{FF2B5EF4-FFF2-40B4-BE49-F238E27FC236}">
                <a16:creationId xmlns:a16="http://schemas.microsoft.com/office/drawing/2014/main" id="{1E3DC97B-5AA9-44F3-BA1F-FFD416DC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9" name="Rectangle 1049">
            <a:extLst>
              <a:ext uri="{FF2B5EF4-FFF2-40B4-BE49-F238E27FC236}">
                <a16:creationId xmlns:a16="http://schemas.microsoft.com/office/drawing/2014/main" id="{FDF6B77A-9F96-488B-9432-E88AF532B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0" name="Rectangle 1051">
            <a:extLst>
              <a:ext uri="{FF2B5EF4-FFF2-40B4-BE49-F238E27FC236}">
                <a16:creationId xmlns:a16="http://schemas.microsoft.com/office/drawing/2014/main" id="{EBDF6B2E-15CD-485E-A5BF-400A2D042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1" name="Rectangle 1053">
            <a:extLst>
              <a:ext uri="{FF2B5EF4-FFF2-40B4-BE49-F238E27FC236}">
                <a16:creationId xmlns:a16="http://schemas.microsoft.com/office/drawing/2014/main" id="{6D01664A-2C7E-4358-84DC-AE13501E2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2" name="Rectangle 1055">
            <a:extLst>
              <a:ext uri="{FF2B5EF4-FFF2-40B4-BE49-F238E27FC236}">
                <a16:creationId xmlns:a16="http://schemas.microsoft.com/office/drawing/2014/main" id="{A6BACA26-DCE5-4FFE-AD82-8EC870DD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 1" descr="GAPP2015_2106 - We love USA.JPG">
            <a:extLst>
              <a:ext uri="{FF2B5EF4-FFF2-40B4-BE49-F238E27FC236}">
                <a16:creationId xmlns:a16="http://schemas.microsoft.com/office/drawing/2014/main" id="{77127859-7091-0F94-29A1-2954BE27CD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0" r="26913"/>
          <a:stretch/>
        </p:blipFill>
        <p:spPr bwMode="auto">
          <a:xfrm>
            <a:off x="20" y="-5"/>
            <a:ext cx="4544548" cy="421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5" descr="IMG_1330.JPG">
            <a:extLst>
              <a:ext uri="{FF2B5EF4-FFF2-40B4-BE49-F238E27FC236}">
                <a16:creationId xmlns:a16="http://schemas.microsoft.com/office/drawing/2014/main" id="{FDA7D07F-832F-829C-3E21-5C67D45515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r="2" b="29097"/>
          <a:stretch/>
        </p:blipFill>
        <p:spPr bwMode="auto">
          <a:xfrm rot="5400000">
            <a:off x="4361435" y="267398"/>
            <a:ext cx="4266954" cy="373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3" name="Rectangle 1057">
            <a:extLst>
              <a:ext uri="{FF2B5EF4-FFF2-40B4-BE49-F238E27FC236}">
                <a16:creationId xmlns:a16="http://schemas.microsoft.com/office/drawing/2014/main" id="{A5F9D3AB-061F-40F2-94F2-0F9DCD1B6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67831"/>
            <a:ext cx="7552502" cy="2590169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5053894" y="9151775"/>
            <a:ext cx="6591957" cy="103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 - AUSTAUSCH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Bild 7" descr="IMG_2633.JPG">
            <a:extLst>
              <a:ext uri="{FF2B5EF4-FFF2-40B4-BE49-F238E27FC236}">
                <a16:creationId xmlns:a16="http://schemas.microsoft.com/office/drawing/2014/main" id="{A73237BB-19A7-727D-4600-C434628C4D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r="33666" b="-2"/>
          <a:stretch/>
        </p:blipFill>
        <p:spPr bwMode="auto">
          <a:xfrm>
            <a:off x="8457422" y="5"/>
            <a:ext cx="3734578" cy="42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4" name="Rectangle 1059">
            <a:extLst>
              <a:ext uri="{FF2B5EF4-FFF2-40B4-BE49-F238E27FC236}">
                <a16:creationId xmlns:a16="http://schemas.microsoft.com/office/drawing/2014/main" id="{70F9BD37-4DB5-4730-821E-01F12FA35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5326" y="4220158"/>
            <a:ext cx="7689094" cy="90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Bild 1" descr="IMG_1221.JPG">
            <a:extLst>
              <a:ext uri="{FF2B5EF4-FFF2-40B4-BE49-F238E27FC236}">
                <a16:creationId xmlns:a16="http://schemas.microsoft.com/office/drawing/2014/main" id="{37716EF9-3732-E75C-BA11-FCDF3CA769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5" r="-4" b="-4"/>
          <a:stretch/>
        </p:blipFill>
        <p:spPr bwMode="auto">
          <a:xfrm>
            <a:off x="-5" y="4310260"/>
            <a:ext cx="4544568" cy="25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BE8783C-CD32-BAB8-9ED3-17609BF2D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5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40"/>
    </mc:Choice>
    <mc:Fallback>
      <p:transition spd="slow" advTm="22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469900" y="825500"/>
            <a:ext cx="112903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A</a:t>
            </a: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USTAUSCHFAHRTEN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Niederlande		Hardenberg								Jg. 8			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Frankreich			St. </a:t>
            </a:r>
            <a:r>
              <a:rPr lang="de-DE" sz="4000" dirty="0" err="1">
                <a:solidFill>
                  <a:srgbClr val="1A4A96"/>
                </a:solidFill>
                <a:latin typeface="Tw Cen MT Condensed" panose="020B0606020104020203" pitchFamily="34" charset="77"/>
              </a:rPr>
              <a:t>Aubain</a:t>
            </a: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 </a:t>
            </a:r>
            <a:r>
              <a:rPr lang="de-DE" sz="4000" dirty="0" err="1">
                <a:solidFill>
                  <a:srgbClr val="1A4A96"/>
                </a:solidFill>
                <a:latin typeface="Tw Cen MT Condensed" panose="020B0606020104020203" pitchFamily="34" charset="77"/>
              </a:rPr>
              <a:t>dÀubigne</a:t>
            </a: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 und </a:t>
            </a:r>
            <a:r>
              <a:rPr lang="de-DE" sz="4000" dirty="0" err="1">
                <a:solidFill>
                  <a:srgbClr val="1A4A96"/>
                </a:solidFill>
                <a:latin typeface="Tw Cen MT Condensed" panose="020B0606020104020203" pitchFamily="34" charset="77"/>
              </a:rPr>
              <a:t>Noyal</a:t>
            </a: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	Jg. 8/9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Spanien				Madrid									Jg. 10/11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USA					</a:t>
            </a:r>
            <a:r>
              <a:rPr lang="de-DE" sz="4000" dirty="0" err="1">
                <a:solidFill>
                  <a:srgbClr val="1A4A96"/>
                </a:solidFill>
                <a:latin typeface="Tw Cen MT Condensed" panose="020B0606020104020203" pitchFamily="34" charset="77"/>
              </a:rPr>
              <a:t>Plattsburgh</a:t>
            </a: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								Jg. 10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Polen				</a:t>
            </a:r>
            <a:r>
              <a:rPr lang="de-DE" sz="4000" dirty="0" err="1">
                <a:solidFill>
                  <a:srgbClr val="1A4A96"/>
                </a:solidFill>
                <a:latin typeface="Tw Cen MT Condensed" panose="020B0606020104020203" pitchFamily="34" charset="77"/>
              </a:rPr>
              <a:t>Gorzow</a:t>
            </a: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									Jg. 11/12</a:t>
            </a:r>
          </a:p>
          <a:p>
            <a:pPr>
              <a:lnSpc>
                <a:spcPct val="150000"/>
              </a:lnSpc>
            </a:pPr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</p:txBody>
      </p:sp>
      <p:pic>
        <p:nvPicPr>
          <p:cNvPr id="2" name="Grafik 6">
            <a:extLst>
              <a:ext uri="{FF2B5EF4-FFF2-40B4-BE49-F238E27FC236}">
                <a16:creationId xmlns:a16="http://schemas.microsoft.com/office/drawing/2014/main" id="{93950313-45E7-7D2F-C823-4799FF006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570" y="1693416"/>
            <a:ext cx="955675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4BCB1C-76AC-6FDC-734F-39BBB8C5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794" y="2610754"/>
            <a:ext cx="91122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2C223849-8088-A178-DBAD-444C1EE9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794" y="3499517"/>
            <a:ext cx="94138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5C63B3B1-172B-ED85-D792-3E024067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044" y="4501281"/>
            <a:ext cx="1004888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94D5B728-E4BB-8C34-1210-196562741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570" y="5335570"/>
            <a:ext cx="892175" cy="557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83338D5-296F-A799-6952-12AF60A4B1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9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80"/>
    </mc:Choice>
    <mc:Fallback>
      <p:transition spd="slow" advTm="39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412750" y="825500"/>
            <a:ext cx="112903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F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REMDSPRACHEN AUF DEM 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W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EG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ZUM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A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BITUR</a:t>
            </a: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1364DA6-0B01-D09A-218B-D5F0CC06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" y="1815653"/>
            <a:ext cx="11228152" cy="322669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84A5224-D3A5-0C04-C0C4-9830C1D5C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37"/>
    </mc:Choice>
    <mc:Fallback>
      <p:transition spd="slow" advTm="74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412750" y="825500"/>
            <a:ext cx="112903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M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ÖGLICHER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S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TUNDENPLAN EINER 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5. K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LASSE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AM 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GZ</a:t>
            </a:r>
            <a:endParaRPr lang="de-DE" sz="4000" u="sng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D15FE39-06CE-6886-A887-A33BAF9F9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1651906"/>
            <a:ext cx="11315940" cy="430257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06BB1C7-6C05-1AF2-9A9E-335CB7714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50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50"/>
    </mc:Choice>
    <mc:Fallback>
      <p:transition spd="slow" advTm="23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412750" y="825500"/>
            <a:ext cx="112903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M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ÖGLICHER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S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TUNDENPLAN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EINER 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6. K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LASSE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AM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GZ</a:t>
            </a: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5681C48-26B3-59F7-2CCF-211D0C52C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" y="1659164"/>
            <a:ext cx="11208572" cy="430620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2CCD6D-96C7-D28D-CA0A-7F37047509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9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61"/>
    </mc:Choice>
    <mc:Fallback>
      <p:transition spd="slow" advTm="39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412750" y="825500"/>
            <a:ext cx="11290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M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ÖGLICHER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S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TUNDENPLAN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EINER 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8. K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LASSE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AM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GZ</a:t>
            </a:r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E5CA72-7457-7414-5B4C-9FE930E58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9" y="1594941"/>
            <a:ext cx="11244145" cy="390938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F806B7-30E9-F4B8-627C-459912E08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4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9"/>
    </mc:Choice>
    <mc:Fallback>
      <p:transition spd="slow" advTm="24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412750" y="825500"/>
            <a:ext cx="112903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WAHLPFLICHTKURSE AB JG. 8 IM GYMNASIALZWEIG</a:t>
            </a:r>
            <a:endParaRPr lang="de-DE" sz="32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Teilnahme ist verpflichtend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benotet und versetzungsrelevant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neue Inhalte, oft projekt- und praxisorientiert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Wahl für die Jahrgänge 8-10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5 mögliche Profile: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Wirtschaft/Informatik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Musisch-kulturell (Musik/Kunst/Darstellendes Spiel)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Sozialwissenschaften (Erdkunde/Geschichte/Politik/</a:t>
            </a:r>
            <a:r>
              <a:rPr lang="de-DE" sz="3200" dirty="0" err="1">
                <a:solidFill>
                  <a:srgbClr val="1A4A96"/>
                </a:solidFill>
                <a:latin typeface="Tw Cen MT Condensed" panose="020B0606020104020203" pitchFamily="34" charset="77"/>
              </a:rPr>
              <a:t>ReWN</a:t>
            </a: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Naturwissenschaften (Biologie/Chemie/Physik)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de-DE" sz="3200" b="1" dirty="0">
                <a:solidFill>
                  <a:srgbClr val="1A4A96"/>
                </a:solidFill>
                <a:latin typeface="Tw Cen MT Condensed" panose="020B0606020104020203" pitchFamily="34" charset="77"/>
              </a:rPr>
              <a:t>Französisch als 3. Fremdsprache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F2FEFA-D95E-768E-6F42-A085A57CA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42"/>
    </mc:Choice>
    <mc:Fallback>
      <p:transition spd="slow" advTm="52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412750" y="825500"/>
            <a:ext cx="112903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F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REMDSPRACHEN AUF DEM 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W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EG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ZUM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A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BITUR</a:t>
            </a: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1364DA6-0B01-D09A-218B-D5F0CC06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" y="1815653"/>
            <a:ext cx="11228152" cy="32266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77D1921-8986-500A-9D7F-D6A6EF8C1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93"/>
    </mc:Choice>
    <mc:Fallback>
      <p:transition spd="slow" advTm="5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469900" y="825500"/>
            <a:ext cx="112903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E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RWERB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VON</a:t>
            </a:r>
            <a:r>
              <a:rPr lang="de-DE" sz="44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 S</a:t>
            </a:r>
            <a:r>
              <a:rPr lang="de-DE" sz="4000" u="sng" dirty="0">
                <a:solidFill>
                  <a:srgbClr val="1A4A96"/>
                </a:solidFill>
                <a:latin typeface="Tw Cen MT Condensed" panose="020B0606020104020203" pitchFamily="34" charset="77"/>
              </a:rPr>
              <a:t>PRACHZERTIFIKATEN</a:t>
            </a:r>
          </a:p>
          <a:p>
            <a:endParaRPr lang="de-DE" sz="40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Französisch DELF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Spanisch DELE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1A4A96"/>
                </a:solidFill>
                <a:latin typeface="Tw Cen MT Condensed" panose="020B0606020104020203" pitchFamily="34" charset="77"/>
              </a:rPr>
              <a:t>Englisch Cambridge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  <a:sym typeface="Wingdings" pitchFamily="2" charset="2"/>
              </a:rPr>
              <a:t>international Anerkannte Fremdsprachenzertifikate nach den Niveaustufen A1, A2, B1, und B2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  <a:sym typeface="Wingdings" pitchFamily="2" charset="2"/>
              </a:rPr>
              <a:t>Vorbereitung an der KGS Rastede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de-DE" sz="3200" dirty="0">
                <a:solidFill>
                  <a:srgbClr val="1A4A96"/>
                </a:solidFill>
                <a:latin typeface="Tw Cen MT Condensed" panose="020B0606020104020203" pitchFamily="34" charset="77"/>
                <a:sym typeface="Wingdings" pitchFamily="2" charset="2"/>
              </a:rPr>
              <a:t>Aufwertung des Lebenslaufes</a:t>
            </a:r>
            <a:endParaRPr lang="de-DE" sz="3200" dirty="0">
              <a:solidFill>
                <a:srgbClr val="1A4A96"/>
              </a:solidFill>
              <a:latin typeface="Tw Cen MT Condensed" panose="020B0606020104020203" pitchFamily="34" charset="77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2E73A4-068B-E889-66C8-B6CE244E2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73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41"/>
    </mc:Choice>
    <mc:Fallback>
      <p:transition spd="slow" advTm="25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46E34E1-B02F-482E-89F3-EBE25579B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CB569-04D1-48E8-B481-E5ED93232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903E36-6DF4-4139-9B9A-3E7B71025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39F387-8D08-4ACA-9F1D-F614E3A22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FA69D9E-8740-49CA-BB0B-6F26D42C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0F3EE2-2BD4-4FB8-953E-F857E6CC4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AD27169-0CBC-5548-B283-2D91B3ED252A}"/>
              </a:ext>
            </a:extLst>
          </p:cNvPr>
          <p:cNvSpPr txBox="1"/>
          <p:nvPr/>
        </p:nvSpPr>
        <p:spPr>
          <a:xfrm>
            <a:off x="8460918" y="774608"/>
            <a:ext cx="3113822" cy="3739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SPANIEN-AUSTAUSCH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2DFF97-37F0-4B79-AE93-D533C98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Inhaltsplatzhalter 5">
            <a:extLst>
              <a:ext uri="{FF2B5EF4-FFF2-40B4-BE49-F238E27FC236}">
                <a16:creationId xmlns:a16="http://schemas.microsoft.com/office/drawing/2014/main" id="{A9E3F6D2-55F8-C5A2-1064-FD40ED955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8" b="1"/>
          <a:stretch/>
        </p:blipFill>
        <p:spPr>
          <a:xfrm>
            <a:off x="1784352" y="452876"/>
            <a:ext cx="4113439" cy="3161093"/>
          </a:xfrm>
          <a:custGeom>
            <a:avLst/>
            <a:gdLst/>
            <a:ahLst/>
            <a:cxnLst/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pic>
        <p:nvPicPr>
          <p:cNvPr id="7" name="Bild 3" descr="IMG_0104.JPG">
            <a:extLst>
              <a:ext uri="{FF2B5EF4-FFF2-40B4-BE49-F238E27FC236}">
                <a16:creationId xmlns:a16="http://schemas.microsoft.com/office/drawing/2014/main" id="{EBD05A6C-7EEE-E5B2-A2B5-C7FAE5D96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0518" y="3942753"/>
            <a:ext cx="2789538" cy="208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2" descr="IMG_0107.JPG">
            <a:extLst>
              <a:ext uri="{FF2B5EF4-FFF2-40B4-BE49-F238E27FC236}">
                <a16:creationId xmlns:a16="http://schemas.microsoft.com/office/drawing/2014/main" id="{5F150967-6EB2-64EC-4E08-64573ED87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58005" y="452876"/>
            <a:ext cx="2137641" cy="159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" descr="IMG_1733.JPG">
            <a:extLst>
              <a:ext uri="{FF2B5EF4-FFF2-40B4-BE49-F238E27FC236}">
                <a16:creationId xmlns:a16="http://schemas.microsoft.com/office/drawing/2014/main" id="{5B1B2C90-C3B9-5046-BB03-9B8EB6A57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8851">
            <a:off x="3767584" y="2700446"/>
            <a:ext cx="5780088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72466E-6DF5-270F-92BD-791F958E2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2"/>
    </mc:Choice>
    <mc:Fallback>
      <p:transition spd="slow" advTm="14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Benutzerdefiniert 3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4A96"/>
      </a:accent1>
      <a:accent2>
        <a:srgbClr val="AFB5D9"/>
      </a:accent2>
      <a:accent3>
        <a:srgbClr val="A90718"/>
      </a:accent3>
      <a:accent4>
        <a:srgbClr val="AA0718"/>
      </a:accent4>
      <a:accent5>
        <a:srgbClr val="1A4A96"/>
      </a:accent5>
      <a:accent6>
        <a:srgbClr val="AFB5D9"/>
      </a:accent6>
      <a:hlink>
        <a:srgbClr val="1A4A96"/>
      </a:hlink>
      <a:folHlink>
        <a:srgbClr val="AFB5D9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{8B32DA5B-8147-204C-B9B3-5335F7A075BA}tf10001123</Template>
  <TotalTime>0</TotalTime>
  <Words>236</Words>
  <Application>Microsoft Macintosh PowerPoint</Application>
  <PresentationFormat>Breitbild</PresentationFormat>
  <Paragraphs>80</Paragraphs>
  <Slides>13</Slides>
  <Notes>0</Notes>
  <HiddenSlides>0</HiddenSlides>
  <MMClips>13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Gill Sans MT</vt:lpstr>
      <vt:lpstr>Tw Cen MT Condensed</vt:lpstr>
      <vt:lpstr>Wingdings</vt:lpstr>
      <vt:lpstr>Wingdings 2</vt:lpstr>
      <vt:lpstr>Dividende</vt:lpstr>
      <vt:lpstr>Infoelternabend zur wahl der  2. fremdsprache im gymnasialzweig der kgs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Bewerbung um die Leitung des Gymnasialzweiges</dc:title>
  <dc:creator>Jesco Schneemann</dc:creator>
  <cp:lastModifiedBy>Jesco Schneemann</cp:lastModifiedBy>
  <cp:revision>15</cp:revision>
  <dcterms:created xsi:type="dcterms:W3CDTF">2022-02-04T19:44:46Z</dcterms:created>
  <dcterms:modified xsi:type="dcterms:W3CDTF">2023-03-13T20:51:10Z</dcterms:modified>
</cp:coreProperties>
</file>